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57" r:id="rId3"/>
    <p:sldId id="287" r:id="rId4"/>
    <p:sldId id="310" r:id="rId5"/>
    <p:sldId id="312" r:id="rId6"/>
    <p:sldId id="314" r:id="rId7"/>
    <p:sldId id="315" r:id="rId8"/>
    <p:sldId id="311" r:id="rId9"/>
    <p:sldId id="275" r:id="rId10"/>
    <p:sldId id="299" r:id="rId11"/>
    <p:sldId id="302" r:id="rId12"/>
    <p:sldId id="303" r:id="rId13"/>
    <p:sldId id="304" r:id="rId14"/>
    <p:sldId id="276" r:id="rId15"/>
  </p:sldIdLst>
  <p:sldSz cx="9144000" cy="5143500" type="screen16x9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2CA"/>
    <a:srgbClr val="E4ECF8"/>
    <a:srgbClr val="B4CCEC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3625" autoAdjust="0"/>
  </p:normalViewPr>
  <p:slideViewPr>
    <p:cSldViewPr snapToGrid="0">
      <p:cViewPr varScale="1">
        <p:scale>
          <a:sx n="146" d="100"/>
          <a:sy n="146" d="100"/>
        </p:scale>
        <p:origin x="138" y="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0103FD2-8D16-4BCB-BA99-406EE9C15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B05712-9D12-4527-A353-7CED3E8599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1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2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4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0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7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1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3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7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7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03FD2-8D16-4BCB-BA99-406EE9C15D87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rtlCol="0"/>
          <a:lstStyle/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rtlCol="0"/>
          <a:lstStyle/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r="4764" b="20511"/>
          <a:stretch/>
        </p:blipFill>
        <p:spPr>
          <a:xfrm>
            <a:off x="0" y="899613"/>
            <a:ext cx="9144000" cy="426442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132160"/>
            <a:ext cx="9144000" cy="40409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99614"/>
            <a:ext cx="9144000" cy="808040"/>
          </a:xfrm>
          <a:prstGeom prst="rect">
            <a:avLst/>
          </a:prstGeom>
          <a:solidFill>
            <a:srgbClr val="F57E1B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of laboratories by means </a:t>
            </a:r>
            <a:r>
              <a:rPr lang="e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management system</a:t>
            </a:r>
          </a:p>
          <a:p>
            <a:pPr algn="ctr" rtl="0"/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LinteL </a:t>
            </a:r>
            <a:r>
              <a:rPr lang="e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LIMS</a:t>
            </a:r>
            <a:endParaRPr lang="e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50"/>
              </a:spcBef>
              <a:spcAft>
                <a:spcPts val="450"/>
              </a:spcAft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5" y="1814655"/>
            <a:ext cx="4308530" cy="3070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382" y="0"/>
            <a:ext cx="4997235" cy="8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10809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EXAMPLE OF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r>
                        <a:rPr lang="en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USING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40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 oil quality control</a:t>
            </a:r>
            <a:r>
              <a:rPr lang="en" sz="1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19622"/>
            <a:ext cx="3156957" cy="12464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1. Sample registration</a:t>
            </a: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information on the sample using reference guides.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76" y="1418743"/>
            <a:ext cx="5570258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51992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EXAMPLE OF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r>
                        <a:rPr lang="en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USING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4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 oil quality control</a:t>
            </a:r>
            <a:r>
              <a:rPr lang="e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24043"/>
            <a:ext cx="3156957" cy="21390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2. Calculation of results</a:t>
            </a: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data for the first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determination result in accordance with the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data for the next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parallel determination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final test result and repeatability control.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424043"/>
            <a:ext cx="271918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845" y="2067694"/>
            <a:ext cx="272977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09703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EXAMPLE OF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r>
                        <a:rPr lang="en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USING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40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 oil quality control</a:t>
            </a:r>
            <a:r>
              <a:rPr lang="en" sz="1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24043"/>
            <a:ext cx="3156957" cy="15388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3. Check of compliance of the results obtained with regulatory requirements for the product</a:t>
            </a: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compliance of the test results obtained with regulatory requirements for the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incorrect test results.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404000"/>
            <a:ext cx="5575425" cy="313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66032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EXAMPLE OF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r>
                        <a:rPr lang="en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USING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40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Diesel oil quality control</a:t>
            </a:r>
            <a:r>
              <a:rPr lang="en" sz="1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24043"/>
            <a:ext cx="3156957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en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4. Preparation of summary</a:t>
            </a: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document type from the reference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report (certificate, record, summary, etc.) in accordance with the template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report and protect results from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changing.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document and attach copy.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627797"/>
            <a:ext cx="2592288" cy="339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0175"/>
          <a:stretch/>
        </p:blipFill>
        <p:spPr>
          <a:xfrm>
            <a:off x="3563888" y="1476583"/>
            <a:ext cx="2895598" cy="339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915566"/>
            <a:ext cx="9144000" cy="360040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CONTACT INFORMATION</a:t>
            </a:r>
          </a:p>
        </p:txBody>
      </p:sp>
      <p:sp>
        <p:nvSpPr>
          <p:cNvPr id="12" name="Трапеция 11"/>
          <p:cNvSpPr/>
          <p:nvPr/>
        </p:nvSpPr>
        <p:spPr>
          <a:xfrm>
            <a:off x="3286394" y="4876005"/>
            <a:ext cx="2571212" cy="267495"/>
          </a:xfrm>
          <a:prstGeom prst="trapezoid">
            <a:avLst>
              <a:gd name="adj" fmla="val 114445"/>
            </a:avLst>
          </a:prstGeom>
          <a:solidFill>
            <a:srgbClr val="4C4C4C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>
                <a:latin typeface="Times New Roman" pitchFamily="18" charset="0"/>
                <a:cs typeface="Times New Roman" pitchFamily="18" charset="0"/>
              </a:rPr>
              <a:t>www.bashnxa.ru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419622"/>
            <a:ext cx="7992888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 fontAlgn="base"/>
            <a:r>
              <a:rPr lang="en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Our company </a:t>
            </a:r>
            <a:r>
              <a:rPr lang="en">
                <a:latin typeface="Times New Roman" pitchFamily="18" charset="0"/>
                <a:cs typeface="Times New Roman" pitchFamily="18" charset="0"/>
              </a:rPr>
              <a:t>provides services for R&amp;D, engineering and production of quality control devices, as well as operations automation and software development.</a:t>
            </a:r>
          </a:p>
          <a:p>
            <a:pPr rtl="0" fontAlgn="base"/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/>
            <a:r>
              <a:rPr lang="en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Neftekhimavtomatika company </a:t>
            </a:r>
            <a:r>
              <a:rPr lang="en">
                <a:latin typeface="Times New Roman" pitchFamily="18" charset="0"/>
                <a:cs typeface="Times New Roman" pitchFamily="18" charset="0"/>
              </a:rPr>
              <a:t>is ready to consider your offers for long-term and mutually beneficial cooperation!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82" y="0"/>
            <a:ext cx="4997235" cy="89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ERVER2\Marketing BSKB\Маркетинговые материалы\История БСКБ\Фотографии\3. Новейшие 03-16\2016\DSC06709.JPG"/>
          <p:cNvPicPr>
            <a:picLocks noChangeAspect="1" noChangeArrowheads="1"/>
          </p:cNvPicPr>
          <p:nvPr/>
        </p:nvPicPr>
        <p:blipFill>
          <a:blip r:embed="rId3" cstate="print"/>
          <a:srcRect l="12327" r="5100" b="6581"/>
          <a:stretch>
            <a:fillRect/>
          </a:stretch>
        </p:blipFill>
        <p:spPr bwMode="auto">
          <a:xfrm>
            <a:off x="7308304" y="2211710"/>
            <a:ext cx="1656184" cy="1053000"/>
          </a:xfrm>
          <a:prstGeom prst="roundRect">
            <a:avLst>
              <a:gd name="adj" fmla="val 7114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8738" y="1240756"/>
            <a:ext cx="878497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/>
            <a:r>
              <a:rPr lang="en" sz="1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Neftekhimavtomatika </a:t>
            </a:r>
            <a:r>
              <a:rPr lang="en" sz="1200">
                <a:latin typeface="Times New Roman" pitchFamily="18" charset="0"/>
                <a:cs typeface="Times New Roman" pitchFamily="18" charset="0"/>
              </a:rPr>
              <a:t>is a Russian leading developer and producer of automatic devices for quality control of different products: fuels, oils, greases, bitumen and bituminized materials, catalysts, asphalt concrete, geotextiles and other products.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401635"/>
            <a:ext cx="3168352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lvl="0" indent="-180975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Development and production of laboratory quality control </a:t>
            </a:r>
            <a:r>
              <a:rPr lang="en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devices.</a:t>
            </a:r>
            <a:endParaRPr lang="e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latin typeface="Times New Roman" pitchFamily="18" charset="0"/>
                <a:cs typeface="Times New Roman" pitchFamily="18" charset="0"/>
              </a:rPr>
              <a:t>Automation of laboratory activities based on self-engineered product – LinteL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LIMS</a:t>
            </a:r>
            <a:r>
              <a:rPr lang="e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1200" dirty="0">
                <a:latin typeface="Times New Roman" pitchFamily="18" charset="0"/>
                <a:cs typeface="Times New Roman" pitchFamily="18" charset="0"/>
              </a:rPr>
              <a:t>laboratory information management </a:t>
            </a:r>
            <a:r>
              <a:rPr lang="en" sz="1200" dirty="0" smtClean="0">
                <a:latin typeface="Times New Roman" pitchFamily="18" charset="0"/>
                <a:cs typeface="Times New Roman" pitchFamily="18" charset="0"/>
              </a:rPr>
              <a:t>system.</a:t>
            </a:r>
            <a:endParaRPr lang="en" sz="1200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latin typeface="Times New Roman" pitchFamily="18" charset="0"/>
                <a:cs typeface="Times New Roman" pitchFamily="18" charset="0"/>
              </a:rPr>
              <a:t>Provision of testing laboratory services: products testing, preparation of </a:t>
            </a:r>
            <a:r>
              <a:rPr lang="en" sz="1200" dirty="0" smtClean="0">
                <a:latin typeface="Times New Roman" pitchFamily="18" charset="0"/>
                <a:cs typeface="Times New Roman" pitchFamily="18" charset="0"/>
              </a:rPr>
              <a:t>summaries.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\\SERVER2\Marketing BSKB\Маркетинговые материалы\История БСКБ\Фотографии\3. Новейшие 03-16\2016\DSC06832.JPG"/>
          <p:cNvPicPr>
            <a:picLocks noChangeAspect="1" noChangeArrowheads="1"/>
          </p:cNvPicPr>
          <p:nvPr/>
        </p:nvPicPr>
        <p:blipFill>
          <a:blip r:embed="rId4" cstate="print"/>
          <a:srcRect l="-1449" t="7309" r="20168"/>
          <a:stretch>
            <a:fillRect/>
          </a:stretch>
        </p:blipFill>
        <p:spPr bwMode="auto">
          <a:xfrm>
            <a:off x="5364088" y="2211710"/>
            <a:ext cx="1656184" cy="1061407"/>
          </a:xfrm>
          <a:prstGeom prst="roundRect">
            <a:avLst>
              <a:gd name="adj" fmla="val 9304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\\SERVER2\Marketing BSKB\Маркетинговые материалы\История БСКБ\Фотографии\3. Новейшие 03-16\2016\DSC06644.JPG"/>
          <p:cNvPicPr>
            <a:picLocks noChangeAspect="1" noChangeArrowheads="1"/>
          </p:cNvPicPr>
          <p:nvPr/>
        </p:nvPicPr>
        <p:blipFill>
          <a:blip r:embed="rId5" cstate="print"/>
          <a:srcRect t="5159" r="30578" b="12166"/>
          <a:stretch>
            <a:fillRect/>
          </a:stretch>
        </p:blipFill>
        <p:spPr bwMode="auto">
          <a:xfrm>
            <a:off x="3419872" y="2211710"/>
            <a:ext cx="1656184" cy="1108421"/>
          </a:xfrm>
          <a:prstGeom prst="roundRect">
            <a:avLst>
              <a:gd name="adj" fmla="val 14177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\\SERVER2\Marketing BSKB\Маркетинговые материалы\История БСКБ\Фотографии\3. Новейшие 03-16\2016\DSC06771.JPG"/>
          <p:cNvPicPr>
            <a:picLocks noChangeAspect="1" noChangeArrowheads="1"/>
          </p:cNvPicPr>
          <p:nvPr/>
        </p:nvPicPr>
        <p:blipFill>
          <a:blip r:embed="rId6" cstate="print"/>
          <a:srcRect l="27163" t="28981" r="7772" b="7962"/>
          <a:stretch>
            <a:fillRect/>
          </a:stretch>
        </p:blipFill>
        <p:spPr bwMode="auto">
          <a:xfrm>
            <a:off x="6254461" y="3579861"/>
            <a:ext cx="2710027" cy="1476000"/>
          </a:xfrm>
          <a:prstGeom prst="roundRect">
            <a:avLst>
              <a:gd name="adj" fmla="val 10882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C:\Users\artur\Pictures\temp\2016-05-05 at 16-35-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579862"/>
            <a:ext cx="2625253" cy="1476000"/>
          </a:xfrm>
          <a:prstGeom prst="roundRect">
            <a:avLst>
              <a:gd name="adj" fmla="val 701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2050264"/>
            <a:ext cx="206800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n" sz="1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TYPES OF ACTIVITY:</a:t>
            </a:r>
            <a:endParaRPr lang="ru-RU" sz="12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907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THE COMPANY</a:t>
                      </a: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30580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INDUSTRY EXPECTATIONS FROM AUTOMATION OF LABORATORY ACTIVITIES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2000" y="1152000"/>
            <a:ext cx="4680641" cy="33239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laboratory systems must be able to: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quality assurance for test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costs for submitting the test results to the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customers.</a:t>
            </a:r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compliance with requirements for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accreditation.</a:t>
            </a:r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effective personnel and equipment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quality of using State Standard Samples and expendable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.ytimg.com/vi/SpT8p4E1JqM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20383"/>
          <a:stretch/>
        </p:blipFill>
        <p:spPr bwMode="auto">
          <a:xfrm>
            <a:off x="5076056" y="1620309"/>
            <a:ext cx="381642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79820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LABORATORY INFORMATION MANAGEMENT SYSTEM LINTEL </a:t>
                      </a:r>
                      <a:r>
                        <a:rPr lang="en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endParaRPr lang="en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LinteL </a:t>
            </a:r>
            <a:r>
              <a:rPr lang="en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LIMS </a:t>
            </a: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help with: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429" y="1512000"/>
            <a:ext cx="874392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Enhancement of work quality and reduction of costs for testing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30" y="1908000"/>
            <a:ext cx="532871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and support system modules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Registry and monitoring of samples moving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of chemical agents, materials and standard samples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management (verification, certification, maintenance)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management (QMS, in-house quality management)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Plans, work schedules and progress monitoring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personnel and their competence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analytics</a:t>
            </a:r>
          </a:p>
          <a:p>
            <a:pPr rt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052000"/>
            <a:ext cx="325423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LABORATORY INFORMATION MANAGEMENT SYSTEM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endParaRPr lang="en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LinteL </a:t>
            </a:r>
            <a:r>
              <a:rPr lang="en-US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LIMS</a:t>
            </a:r>
            <a:r>
              <a:rPr lang="en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help with: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Risk mitigation and no penalties during laboratory competence confirmation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30" y="1908000"/>
            <a:ext cx="50606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calculation of test results and control of their compliance with product specifications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logging and printing of any reporting documents (logbooks, certificates, records, etc.)</a:t>
            </a:r>
          </a:p>
          <a:p>
            <a:pPr marL="285750" lvl="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data check and its export in respective format for </a:t>
            </a:r>
            <a:r>
              <a:rPr lang="en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Rusaccreditation </a:t>
            </a: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government information system</a:t>
            </a:r>
          </a:p>
          <a:p>
            <a:pPr marL="285750" lvl="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reporting documentation in accordance with laboratory accreditation criteria (IEC Order No. 326)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by labels with QR-code</a:t>
            </a:r>
          </a:p>
          <a:p>
            <a:pPr marL="285750" lvl="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protection from unauthorized access and changing</a:t>
            </a:r>
          </a:p>
        </p:txBody>
      </p:sp>
      <p:pic>
        <p:nvPicPr>
          <p:cNvPr id="7170" name="Picture 2" descr="http://cheapndaily.ru/wp-content/uploads/2017/07/1-100-Excelvan-BP8610-1D-2D-q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990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908000"/>
            <a:ext cx="3722058" cy="191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453" y="2473034"/>
            <a:ext cx="2178154" cy="254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75651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LABORATORY INFORMATION MANAGEMENT SYSTEM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endParaRPr lang="en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LinteL </a:t>
            </a:r>
            <a:r>
              <a:rPr lang="en-US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LIMS</a:t>
            </a:r>
            <a:r>
              <a:rPr lang="en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help with: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Quality management of laboratory activities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30" y="1908000"/>
            <a:ext cx="489237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of internal audits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of non-conformities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of corrective and preventive actions</a:t>
            </a:r>
          </a:p>
          <a:p>
            <a:pPr marL="285750" lvl="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In-house quality management and generation of Shewhart control charts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Interlaboratory comparison studies</a:t>
            </a:r>
          </a:p>
          <a:p>
            <a:pPr rt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955" y="1251648"/>
            <a:ext cx="2107405" cy="185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4955" y="3241224"/>
            <a:ext cx="3117490" cy="175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75651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LABORATORY INFORMATION MANAGEMENT SYSTEM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endParaRPr lang="en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2430" y="1152000"/>
            <a:ext cx="45720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LinteL </a:t>
            </a:r>
            <a:r>
              <a:rPr lang="en-US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LIMS</a:t>
            </a:r>
            <a:r>
              <a:rPr lang="en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help with: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Integration with laboratory equipment and information management systems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01" y="1850554"/>
            <a:ext cx="3785105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431" y="1908000"/>
            <a:ext cx="498563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 devices of different manufacturers can be integrated with LinteL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LIMS</a:t>
            </a:r>
            <a:r>
              <a:rPr lang="e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information management </a:t>
            </a:r>
            <a:r>
              <a:rPr lang="e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allows to obtain testing results automatically from the devices and to abandon keeping equipment operation </a:t>
            </a:r>
            <a:r>
              <a:rPr lang="e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logbooks</a:t>
            </a:r>
            <a:endParaRPr lang="e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protocols of laboratory devices produced by Neftekhimavtomatika are fully compatible with LinteL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LIMS</a:t>
            </a:r>
            <a:r>
              <a:rPr lang="e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182563" indent="-182563" rtl="0">
              <a:buFont typeface="Arial" pitchFamily="34" charset="0"/>
              <a:buChar char="•"/>
              <a:tabLst>
                <a:tab pos="182563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6692D9-3F84-42B8-ABAC-C6FFB6249413}"/>
              </a:ext>
            </a:extLst>
          </p:cNvPr>
          <p:cNvSpPr/>
          <p:nvPr/>
        </p:nvSpPr>
        <p:spPr>
          <a:xfrm>
            <a:off x="6135624" y="2298192"/>
            <a:ext cx="691896" cy="15544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indent="0" algn="ctr" rtl="0">
              <a:lnSpc>
                <a:spcPts val="700"/>
              </a:lnSpc>
            </a:pPr>
            <a:r>
              <a:rPr lang="en" sz="700" b="1" dirty="0">
                <a:latin typeface="Times New Roman"/>
              </a:rPr>
              <a:t>LinteL </a:t>
            </a:r>
            <a:r>
              <a:rPr lang="en-US" sz="700" b="1" dirty="0" smtClean="0">
                <a:latin typeface="Times New Roman"/>
              </a:rPr>
              <a:t>LIMS</a:t>
            </a:r>
            <a:endParaRPr lang="en" sz="700" b="1" dirty="0">
              <a:latin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E48DA5-3823-4333-9C2E-BD0A4DE1BBF7}"/>
              </a:ext>
            </a:extLst>
          </p:cNvPr>
          <p:cNvSpPr/>
          <p:nvPr/>
        </p:nvSpPr>
        <p:spPr>
          <a:xfrm>
            <a:off x="7037832" y="3328416"/>
            <a:ext cx="676656" cy="1036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indent="0" algn="ctr" rtl="0">
              <a:lnSpc>
                <a:spcPts val="700"/>
              </a:lnSpc>
            </a:pPr>
            <a:r>
              <a:rPr lang="en" sz="700" b="1">
                <a:latin typeface="Times New Roman"/>
              </a:rPr>
              <a:t>LinteL Link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04416E-FB31-4F2C-B4E9-9D8645AEBB85}"/>
              </a:ext>
            </a:extLst>
          </p:cNvPr>
          <p:cNvSpPr/>
          <p:nvPr/>
        </p:nvSpPr>
        <p:spPr>
          <a:xfrm>
            <a:off x="5934456" y="3605784"/>
            <a:ext cx="484632" cy="91440"/>
          </a:xfrm>
          <a:prstGeom prst="rect">
            <a:avLst/>
          </a:prstGeom>
          <a:solidFill>
            <a:srgbClr val="A6C8E6"/>
          </a:solidFill>
        </p:spPr>
        <p:txBody>
          <a:bodyPr wrap="none" lIns="0" tIns="0" rIns="0" bIns="0" rtlCol="0" anchor="ctr">
            <a:noAutofit/>
          </a:bodyPr>
          <a:lstStyle/>
          <a:p>
            <a:pPr indent="0" algn="ctr" rtl="0">
              <a:lnSpc>
                <a:spcPts val="500"/>
              </a:lnSpc>
            </a:pPr>
            <a:r>
              <a:rPr lang="en" sz="500" dirty="0">
                <a:latin typeface="Times New Roman"/>
              </a:rPr>
              <a:t>Local network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7666696-0E7D-4704-89B7-F5EBB0405EF3}"/>
              </a:ext>
            </a:extLst>
          </p:cNvPr>
          <p:cNvSpPr/>
          <p:nvPr/>
        </p:nvSpPr>
        <p:spPr>
          <a:xfrm>
            <a:off x="5596128" y="4511040"/>
            <a:ext cx="1082040" cy="10972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indent="0" algn="ctr" rtl="0">
              <a:lnSpc>
                <a:spcPts val="700"/>
              </a:lnSpc>
            </a:pPr>
            <a:r>
              <a:rPr lang="en" sz="700" b="1" dirty="0">
                <a:latin typeface="Times New Roman"/>
              </a:rPr>
              <a:t>LinteL </a:t>
            </a:r>
            <a:r>
              <a:rPr lang="en-US" sz="700" b="1" dirty="0" smtClean="0">
                <a:latin typeface="Times New Roman"/>
              </a:rPr>
              <a:t>LIMS</a:t>
            </a:r>
            <a:r>
              <a:rPr lang="en" sz="700" b="1" dirty="0" smtClean="0">
                <a:latin typeface="Times New Roman"/>
              </a:rPr>
              <a:t> </a:t>
            </a:r>
            <a:r>
              <a:rPr lang="en" sz="700" b="1" dirty="0">
                <a:latin typeface="Times New Roman"/>
              </a:rPr>
              <a:t>clients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8216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LABORATORY INFORMATION MANAGEMENT SYSTEM LINTEL </a:t>
                      </a:r>
                      <a:r>
                        <a:rPr lang="en-US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LIMS</a:t>
                      </a:r>
                      <a:endParaRPr lang="en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2000" y="1152293"/>
            <a:ext cx="881161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LinteL </a:t>
            </a:r>
            <a:r>
              <a:rPr lang="en-US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LIMS</a:t>
            </a:r>
            <a:r>
              <a:rPr lang="en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over other laboratory systems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Considerable experience in implementation of large-scale projects for total automation of laboratories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430" y="1908000"/>
            <a:ext cx="5488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LinteL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LIMS</a:t>
            </a:r>
            <a:r>
              <a:rPr lang="en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comprises the description of entire subject area of the laboratory (calculation methods, regulations, templates, requirements, reference guides)</a:t>
            </a:r>
          </a:p>
          <a:p>
            <a:pPr marL="28575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integration with Neftekhimavtomatika laboratory equipment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connection of off-brand devices</a:t>
            </a:r>
          </a:p>
          <a:p>
            <a:pPr marL="285750" lvl="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creation of unified information platform of an enterprise with an ability to automatically transmit data and reports to the parties concerned </a:t>
            </a:r>
          </a:p>
          <a:p>
            <a:pPr marL="285750" lvl="0" indent="-28575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integration with different information management systems for accounting and management of enterprise </a:t>
            </a:r>
            <a:r>
              <a:rPr lang="en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oborudunion.ru/l2383812/images/photocat/1000x1000/9996537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4912"/>
          <a:stretch/>
        </p:blipFill>
        <p:spPr bwMode="auto">
          <a:xfrm>
            <a:off x="5650709" y="1850554"/>
            <a:ext cx="1585588" cy="13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xn--h1aakfb4b.xn--80aaaac8algcbgbck3fl0q.xn--p1ai/u/xn--h1aakfb4b/images/news/jointinformation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47" y="2602738"/>
            <a:ext cx="143610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mdl.kntu.net.ua/pluginfile.php/29899/course/overviewfiles/e035d85eacf84212c0637d896b4e62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395788"/>
            <a:ext cx="15328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mdl.kntu.net.ua/pluginfile.php/29899/course/overviewfiles/e035d85eacf84212c0637d896b4e62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60" y="3507854"/>
            <a:ext cx="15328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A237A-7CAB-420E-AE9E-A2EC4AFD452D}"/>
              </a:ext>
            </a:extLst>
          </p:cNvPr>
          <p:cNvSpPr txBox="1"/>
          <p:nvPr/>
        </p:nvSpPr>
        <p:spPr>
          <a:xfrm>
            <a:off x="7998619" y="2931271"/>
            <a:ext cx="417226" cy="72000"/>
          </a:xfrm>
          <a:prstGeom prst="rect">
            <a:avLst/>
          </a:prstGeom>
          <a:solidFill>
            <a:srgbClr val="B4CCE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 dirty="0"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2F193-BB29-4E36-88E0-AA079873E167}"/>
              </a:ext>
            </a:extLst>
          </p:cNvPr>
          <p:cNvSpPr txBox="1"/>
          <p:nvPr/>
        </p:nvSpPr>
        <p:spPr>
          <a:xfrm>
            <a:off x="7524545" y="3286738"/>
            <a:ext cx="396000" cy="72000"/>
          </a:xfrm>
          <a:prstGeom prst="rect">
            <a:avLst/>
          </a:prstGeom>
          <a:solidFill>
            <a:srgbClr val="B4CCE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>
                <a:latin typeface="Arial" panose="020B0604020202020204" pitchFamily="34" charset="0"/>
                <a:cs typeface="Arial" panose="020B0604020202020204" pitchFamily="34" charset="0"/>
              </a:rPr>
              <a:t>Document flow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F8762C-F563-4EE4-A573-ECB6BA449BEE}"/>
              </a:ext>
            </a:extLst>
          </p:cNvPr>
          <p:cNvSpPr txBox="1"/>
          <p:nvPr/>
        </p:nvSpPr>
        <p:spPr>
          <a:xfrm>
            <a:off x="8519365" y="3322738"/>
            <a:ext cx="396000" cy="72000"/>
          </a:xfrm>
          <a:prstGeom prst="rect">
            <a:avLst/>
          </a:prstGeom>
          <a:solidFill>
            <a:srgbClr val="B4CCE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C5326-8AA7-43B5-90D5-681CC174CB50}"/>
              </a:ext>
            </a:extLst>
          </p:cNvPr>
          <p:cNvSpPr txBox="1"/>
          <p:nvPr/>
        </p:nvSpPr>
        <p:spPr>
          <a:xfrm>
            <a:off x="7818619" y="3809710"/>
            <a:ext cx="180000" cy="72000"/>
          </a:xfrm>
          <a:prstGeom prst="rect">
            <a:avLst/>
          </a:prstGeom>
          <a:solidFill>
            <a:srgbClr val="B4CCE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6F90A4-7796-49DC-9787-76E921D186A2}"/>
              </a:ext>
            </a:extLst>
          </p:cNvPr>
          <p:cNvSpPr txBox="1"/>
          <p:nvPr/>
        </p:nvSpPr>
        <p:spPr>
          <a:xfrm>
            <a:off x="8237457" y="3815680"/>
            <a:ext cx="396000" cy="108000"/>
          </a:xfrm>
          <a:prstGeom prst="rect">
            <a:avLst/>
          </a:prstGeom>
          <a:solidFill>
            <a:srgbClr val="B4CCE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 dirty="0">
                <a:latin typeface="Arial" panose="020B0604020202020204" pitchFamily="34" charset="0"/>
                <a:cs typeface="Arial" panose="020B0604020202020204" pitchFamily="34" charset="0"/>
              </a:rPr>
              <a:t>Operating activities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7E28F-A940-48E6-BD13-8ABC072CAC27}"/>
              </a:ext>
            </a:extLst>
          </p:cNvPr>
          <p:cNvSpPr txBox="1"/>
          <p:nvPr/>
        </p:nvSpPr>
        <p:spPr>
          <a:xfrm>
            <a:off x="8117232" y="3249814"/>
            <a:ext cx="216000" cy="54000"/>
          </a:xfrm>
          <a:prstGeom prst="rect">
            <a:avLst/>
          </a:prstGeom>
          <a:solidFill>
            <a:srgbClr val="E4ECF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568051-5944-4D04-8703-9F6B276F7F64}"/>
              </a:ext>
            </a:extLst>
          </p:cNvPr>
          <p:cNvSpPr txBox="1"/>
          <p:nvPr/>
        </p:nvSpPr>
        <p:spPr>
          <a:xfrm>
            <a:off x="8269632" y="3456977"/>
            <a:ext cx="144000" cy="54000"/>
          </a:xfrm>
          <a:prstGeom prst="rect">
            <a:avLst/>
          </a:prstGeom>
          <a:solidFill>
            <a:srgbClr val="E4ECF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FB1F9-59AC-4DB2-A867-41ACCFD1D616}"/>
              </a:ext>
            </a:extLst>
          </p:cNvPr>
          <p:cNvSpPr txBox="1"/>
          <p:nvPr/>
        </p:nvSpPr>
        <p:spPr>
          <a:xfrm>
            <a:off x="7991232" y="3461613"/>
            <a:ext cx="216000" cy="54000"/>
          </a:xfrm>
          <a:prstGeom prst="rect">
            <a:avLst/>
          </a:prstGeom>
          <a:solidFill>
            <a:srgbClr val="E4ECF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300" b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912683-0186-49B1-9740-872443A47B8D}"/>
              </a:ext>
            </a:extLst>
          </p:cNvPr>
          <p:cNvSpPr txBox="1"/>
          <p:nvPr/>
        </p:nvSpPr>
        <p:spPr>
          <a:xfrm>
            <a:off x="6167201" y="3809710"/>
            <a:ext cx="21600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management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8D522-53CE-4F19-9A08-9F863DF914B4}"/>
              </a:ext>
            </a:extLst>
          </p:cNvPr>
          <p:cNvSpPr txBox="1"/>
          <p:nvPr/>
        </p:nvSpPr>
        <p:spPr>
          <a:xfrm>
            <a:off x="6460656" y="3706707"/>
            <a:ext cx="21600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B9242-B0F9-4F02-8BC0-6F077AB1CECE}"/>
              </a:ext>
            </a:extLst>
          </p:cNvPr>
          <p:cNvSpPr txBox="1"/>
          <p:nvPr/>
        </p:nvSpPr>
        <p:spPr>
          <a:xfrm>
            <a:off x="5986226" y="4051318"/>
            <a:ext cx="216000" cy="108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3A8C48-BFC6-4C64-9F27-06B9E48545FE}"/>
              </a:ext>
            </a:extLst>
          </p:cNvPr>
          <p:cNvSpPr txBox="1"/>
          <p:nvPr/>
        </p:nvSpPr>
        <p:spPr>
          <a:xfrm>
            <a:off x="6732481" y="3818870"/>
            <a:ext cx="21600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accounting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E40F4A-81F9-4AA3-A948-32FF702ED6B4}"/>
              </a:ext>
            </a:extLst>
          </p:cNvPr>
          <p:cNvSpPr txBox="1"/>
          <p:nvPr/>
        </p:nvSpPr>
        <p:spPr>
          <a:xfrm>
            <a:off x="6905390" y="4029888"/>
            <a:ext cx="21600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management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93FE38-5A07-4669-93BB-6207801571E3}"/>
              </a:ext>
            </a:extLst>
          </p:cNvPr>
          <p:cNvSpPr txBox="1"/>
          <p:nvPr/>
        </p:nvSpPr>
        <p:spPr>
          <a:xfrm>
            <a:off x="6917295" y="4290036"/>
            <a:ext cx="21600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management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CEE91C-0F05-49BD-9F7D-02B5E6712414}"/>
              </a:ext>
            </a:extLst>
          </p:cNvPr>
          <p:cNvSpPr txBox="1"/>
          <p:nvPr/>
        </p:nvSpPr>
        <p:spPr>
          <a:xfrm>
            <a:off x="6774420" y="4546215"/>
            <a:ext cx="21600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analytics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A97C70-FDC7-433E-838D-43BFEB69A7ED}"/>
              </a:ext>
            </a:extLst>
          </p:cNvPr>
          <p:cNvSpPr txBox="1"/>
          <p:nvPr/>
        </p:nvSpPr>
        <p:spPr>
          <a:xfrm>
            <a:off x="6483574" y="4655263"/>
            <a:ext cx="21600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-US" sz="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en" sz="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" sz="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5386F5-54B3-42BE-9CB1-9FB95240222C}"/>
              </a:ext>
            </a:extLst>
          </p:cNvPr>
          <p:cNvSpPr txBox="1"/>
          <p:nvPr/>
        </p:nvSpPr>
        <p:spPr>
          <a:xfrm>
            <a:off x="6180124" y="4564317"/>
            <a:ext cx="216000" cy="1368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activity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075919-B161-4928-B97F-6743B4ACB294}"/>
              </a:ext>
            </a:extLst>
          </p:cNvPr>
          <p:cNvSpPr txBox="1"/>
          <p:nvPr/>
        </p:nvSpPr>
        <p:spPr>
          <a:xfrm>
            <a:off x="5981464" y="4347440"/>
            <a:ext cx="235980" cy="90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n" sz="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planning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3FF3A9-863D-4E2D-817B-3248627C6570}"/>
              </a:ext>
            </a:extLst>
          </p:cNvPr>
          <p:cNvSpPr txBox="1"/>
          <p:nvPr/>
        </p:nvSpPr>
        <p:spPr>
          <a:xfrm>
            <a:off x="6494845" y="3797680"/>
            <a:ext cx="144000" cy="36000"/>
          </a:xfrm>
          <a:prstGeom prst="rect">
            <a:avLst/>
          </a:prstGeom>
          <a:solidFill>
            <a:srgbClr val="3892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rtl="0"/>
            <a:endParaRPr lang="ru-RU" sz="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69954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PRODUCTION OF QUALITY CONTROL DEVICES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1" u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LABORATORY AUTOMATION</a:t>
                      </a:r>
                    </a:p>
                  </a:txBody>
                  <a:tcPr marL="8890" marR="8890" marT="66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 t="-92268" b="-130671"/>
          <a:stretch>
            <a:fillRect/>
          </a:stretch>
        </p:blipFill>
        <p:spPr bwMode="auto">
          <a:xfrm>
            <a:off x="5622858" y="3940022"/>
            <a:ext cx="153111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391" y="1182217"/>
            <a:ext cx="8784976" cy="276999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rtl="0"/>
            <a:r>
              <a:rPr lang="en" sz="1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Large-scale projects for automation and instrumentation of laboratories:</a:t>
            </a:r>
          </a:p>
        </p:txBody>
      </p:sp>
      <p:pic>
        <p:nvPicPr>
          <p:cNvPr id="14" name="Picture 4" descr="http://bashnxa.vs2017.ru/netcat_files/173/146/R_R_R_R_S_R_R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040" y="3940022"/>
            <a:ext cx="1620000" cy="1080000"/>
          </a:xfrm>
          <a:prstGeom prst="rect">
            <a:avLst/>
          </a:prstGeom>
          <a:noFill/>
        </p:spPr>
      </p:pic>
      <p:pic>
        <p:nvPicPr>
          <p:cNvPr id="19" name="Picture 38" descr="http://bashnxa.vs2017.ru/netcat_files/173/146/S_R_R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91" y="3940022"/>
            <a:ext cx="1620000" cy="1080000"/>
          </a:xfrm>
          <a:prstGeom prst="rect">
            <a:avLst/>
          </a:prstGeom>
          <a:noFill/>
        </p:spPr>
      </p:pic>
      <p:pic>
        <p:nvPicPr>
          <p:cNvPr id="23" name="Picture 48" descr="http://bashnxa.vs2017.ru/netcat_files/173/146/R_S_R_R_R_R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1616" y="3853897"/>
            <a:ext cx="1620000" cy="1080000"/>
          </a:xfrm>
          <a:prstGeom prst="rect">
            <a:avLst/>
          </a:prstGeom>
          <a:noFill/>
        </p:spPr>
      </p:pic>
      <p:pic>
        <p:nvPicPr>
          <p:cNvPr id="4098" name="Picture 2" descr="http://rosavtodor.ru/storage/app/uploads/public/589/886/a1a/thumb_15762_500x500_0_0_auto.jpg"/>
          <p:cNvPicPr>
            <a:picLocks noChangeAspect="1" noChangeArrowheads="1"/>
          </p:cNvPicPr>
          <p:nvPr/>
        </p:nvPicPr>
        <p:blipFill>
          <a:blip r:embed="rId6" cstate="print"/>
          <a:srcRect b="28185"/>
          <a:stretch>
            <a:fillRect/>
          </a:stretch>
        </p:blipFill>
        <p:spPr bwMode="auto">
          <a:xfrm>
            <a:off x="3854689" y="3940022"/>
            <a:ext cx="1550520" cy="1080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79391" y="1514965"/>
            <a:ext cx="8784976" cy="2246769"/>
          </a:xfrm>
          <a:prstGeom prst="rect">
            <a:avLst/>
          </a:prstGeom>
        </p:spPr>
        <p:txBody>
          <a:bodyPr wrap="square" numCol="2" spcCol="288000" rtlCol="0">
            <a:spAutoFit/>
          </a:bodyPr>
          <a:lstStyle/>
          <a:p>
            <a:pPr marL="179388" lvl="0" indent="-179388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JSC “RZD” (Russian Railways) – integrated supply of more than 300 units of laboratory devices for fuels and lubricants quality control. Pilot project for automation of Krasnoyarsk Chemical and Toxicological Laboratory by means of LinteL 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LIMS</a:t>
            </a:r>
            <a:r>
              <a:rPr lang="en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JSC “Tatavtodor” – integration of 11 laboratories within the LinteL 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LIMS</a:t>
            </a:r>
            <a:r>
              <a:rPr lang="en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information space, with their activity fully traceable from the central </a:t>
            </a:r>
            <a:r>
              <a:rPr lang="en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laboratory.</a:t>
            </a:r>
            <a:endParaRPr lang="e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JSC “Gaspromneft-Aero” – global automation project covering 5 laboratories, with a perspective of all company branches </a:t>
            </a:r>
            <a:r>
              <a:rPr lang="en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integration.</a:t>
            </a:r>
            <a:endParaRPr lang="e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Federal Road Agency “Rosavtodor” – pilot project of laboratory automation, development of industry standard and assignment for automation of more than 30 laboratories of subordinate </a:t>
            </a:r>
            <a:r>
              <a:rPr lang="en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organizations.</a:t>
            </a:r>
            <a:endParaRPr lang="e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JSC “</a:t>
            </a:r>
            <a:r>
              <a:rPr lang="en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Gaspromneft – Bitumen </a:t>
            </a:r>
            <a:r>
              <a:rPr lang="e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materials” – terms of reference approved for automation of laboratories of large-scale manufacturers of bitumen and bituminous </a:t>
            </a:r>
            <a:r>
              <a:rPr lang="en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materials.</a:t>
            </a:r>
            <a:endParaRPr lang="e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3816000"/>
            <a:ext cx="9144000" cy="0"/>
          </a:xfrm>
          <a:prstGeom prst="line">
            <a:avLst/>
          </a:prstGeom>
          <a:ln w="12700">
            <a:solidFill>
              <a:srgbClr val="F57E1B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" y="9834"/>
            <a:ext cx="3997380" cy="71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B4CCEC"/>
        </a:solidFill>
      </a:spPr>
      <a:bodyPr wrap="square" lIns="0" tIns="0" rIns="0" bIns="0" rtlCol="0">
        <a:noAutofit/>
      </a:bodyPr>
      <a:lstStyle>
        <a:defPPr algn="l">
          <a:defRPr sz="5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809</Words>
  <Application>Microsoft Office PowerPoint</Application>
  <PresentationFormat>Экран (16:9)</PresentationFormat>
  <Paragraphs>129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artur</dc:creator>
  <cp:lastModifiedBy>Артур Нигматуллин</cp:lastModifiedBy>
  <cp:revision>130</cp:revision>
  <dcterms:created xsi:type="dcterms:W3CDTF">2017-03-03T09:15:44Z</dcterms:created>
  <dcterms:modified xsi:type="dcterms:W3CDTF">2019-05-16T04:11:18Z</dcterms:modified>
</cp:coreProperties>
</file>